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9" r:id="rId8"/>
    <p:sldId id="270" r:id="rId9"/>
    <p:sldId id="271" r:id="rId10"/>
    <p:sldId id="263" r:id="rId11"/>
    <p:sldId id="272" r:id="rId12"/>
    <p:sldId id="274" r:id="rId13"/>
    <p:sldId id="264" r:id="rId14"/>
    <p:sldId id="265" r:id="rId15"/>
    <p:sldId id="266" r:id="rId16"/>
    <p:sldId id="267" r:id="rId17"/>
    <p:sldId id="268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14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593" autoAdjust="0"/>
  </p:normalViewPr>
  <p:slideViewPr>
    <p:cSldViewPr>
      <p:cViewPr varScale="1">
        <p:scale>
          <a:sx n="93" d="100"/>
          <a:sy n="93" d="100"/>
        </p:scale>
        <p:origin x="-5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593AF-5DFD-4AC8-8009-9210B8882902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D31DD-02EC-4B4E-B12D-14FBD946A2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713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D31DD-02EC-4B4E-B12D-14FBD946A2B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683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D31DD-02EC-4B4E-B12D-14FBD946A2B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215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D31DD-02EC-4B4E-B12D-14FBD946A2B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42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D31DD-02EC-4B4E-B12D-14FBD946A2B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224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D31DD-02EC-4B4E-B12D-14FBD946A2B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224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andia.ru/text/category/distciplinarnaya_otvetstvennostmz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chemeClr val="accent1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Семинар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тему: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Стандарт</a:t>
            </a:r>
            <a:b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антикоррупционного поведения</a:t>
            </a:r>
            <a:b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муниципального служащего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1000"/>
                    </a14:imgEffect>
                    <a14:imgEffect>
                      <a14:brightnessContrast bright="16000" contrast="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430644"/>
            <a:ext cx="4014762" cy="2806668"/>
          </a:xfrm>
          <a:prstGeom prst="rect">
            <a:avLst/>
          </a:prstGeom>
          <a:pattFill prst="openDmnd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62606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5896" y="188640"/>
            <a:ext cx="2539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ЗАПРЕТЫ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09220"/>
            <a:ext cx="2592288" cy="1558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323533"/>
              </p:ext>
            </p:extLst>
          </p:nvPr>
        </p:nvGraphicFramePr>
        <p:xfrm>
          <a:off x="395536" y="548680"/>
          <a:ext cx="2831976" cy="5481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1976"/>
              </a:tblGrid>
              <a:tr h="77840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Заниматься предпринимательской деятельностью лично или через доверенных лиц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77840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Участвовать в управлении коммерческой или некоммерческой организацией</a:t>
                      </a:r>
                      <a:endParaRPr lang="ru-RU" sz="1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145951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Заниматься без письменного разрешения представителя нанимателя оплачиваемой деятельностью, финансируемой исключительно за счет средств иностранных государств</a:t>
                      </a:r>
                      <a:endParaRPr lang="ru-RU" sz="1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145951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Быть поверенным или представителем по делам третьих лиц в органе местного самоуправления, в котором он замещает должность муниципальной службы </a:t>
                      </a:r>
                      <a:endParaRPr lang="ru-RU" sz="1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100544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Получать в связи с исполнением должностных обязанностей вознаграждения от физических и юридических лиц </a:t>
                      </a:r>
                      <a:endParaRPr lang="ru-RU" sz="1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374614"/>
              </p:ext>
            </p:extLst>
          </p:nvPr>
        </p:nvGraphicFramePr>
        <p:xfrm>
          <a:off x="6084168" y="618116"/>
          <a:ext cx="2880320" cy="78258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</a:tblGrid>
              <a:tr h="14665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Принимать без письменного разрешения представителя нанимателя награды, почетные и специальные звания (за исключением научных) иностранных государств</a:t>
                      </a:r>
                      <a:endParaRPr lang="ru-RU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101028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Открывать и иметь счета (вклады), хранить наличные денежные средства и ценности в иностранных банках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101028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Создавать в органах местного самоуправления структуры политических партий, других общественных объединений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260718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В случае замещения должности муниципальной службы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в течение двух лет после увольнения с муниципальной службы без согласия соответствующей комиссии по соблюдению требований к служебному поведению замещать на условиях трудового договора должности в организации </a:t>
                      </a:r>
                    </a:p>
                    <a:p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432897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432897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432897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432897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03848" y="4293096"/>
            <a:ext cx="27363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 Narrow" panose="020B0606020202030204" pitchFamily="34" charset="0"/>
              </a:rPr>
              <a:t>Использовать в </a:t>
            </a:r>
            <a:r>
              <a:rPr lang="ru-RU" sz="1400" b="1" dirty="0" smtClean="0">
                <a:latin typeface="Arial Narrow" panose="020B0606020202030204" pitchFamily="34" charset="0"/>
              </a:rPr>
              <a:t>личных целях средства </a:t>
            </a:r>
            <a:r>
              <a:rPr lang="ru-RU" sz="1400" b="1" dirty="0">
                <a:latin typeface="Arial Narrow" panose="020B0606020202030204" pitchFamily="34" charset="0"/>
              </a:rPr>
              <a:t>материально-технического, финансового и иного обеспечения, другое муниципальное имущество, а также передавать их другим лицам.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47864" y="972172"/>
            <a:ext cx="25922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 Narrow" panose="020B0606020202030204" pitchFamily="34" charset="0"/>
              </a:rPr>
              <a:t>Разглашать или использовать в целях, не связанных с муниципальной службой, сведения, отнесенные </a:t>
            </a:r>
            <a:r>
              <a:rPr lang="ru-RU" sz="1400" b="1" dirty="0" smtClean="0">
                <a:latin typeface="Arial Narrow" panose="020B0606020202030204" pitchFamily="34" charset="0"/>
              </a:rPr>
              <a:t>к </a:t>
            </a:r>
            <a:r>
              <a:rPr lang="ru-RU" sz="1400" b="1" dirty="0">
                <a:latin typeface="Arial Narrow" panose="020B0606020202030204" pitchFamily="34" charset="0"/>
              </a:rPr>
              <a:t>сведениям конфиденциального характера, или служебную информацию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4905635" y="2276872"/>
            <a:ext cx="0" cy="2881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2915816" y="972172"/>
            <a:ext cx="432048" cy="19527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2915816" y="4077072"/>
            <a:ext cx="28803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2915816" y="3212976"/>
            <a:ext cx="288032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2843808" y="4437112"/>
            <a:ext cx="360040" cy="6562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5796136" y="1556792"/>
            <a:ext cx="144016" cy="10082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5" idx="3"/>
          </p:cNvCxnSpPr>
          <p:nvPr/>
        </p:nvCxnSpPr>
        <p:spPr>
          <a:xfrm>
            <a:off x="5724128" y="4437112"/>
            <a:ext cx="216024" cy="6562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940152" y="3488600"/>
            <a:ext cx="23522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17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3008313" cy="792088"/>
          </a:xfrm>
        </p:spPr>
        <p:txBody>
          <a:bodyPr>
            <a:noAutofit/>
          </a:bodyPr>
          <a:lstStyle/>
          <a:p>
            <a:pPr algn="ctr"/>
            <a:r>
              <a:rPr lang="ru-RU" sz="2700" dirty="0" smtClean="0">
                <a:solidFill>
                  <a:srgbClr val="FF0000"/>
                </a:solidFill>
              </a:rPr>
              <a:t>ЗАПРЕТ НА ПОДАРКИ</a:t>
            </a:r>
            <a:endParaRPr lang="ru-RU" sz="27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rgbClr val="1B14AC"/>
                </a:solidFill>
                <a:latin typeface="Arial Narrow" panose="020B0606020202030204" pitchFamily="34" charset="0"/>
              </a:rPr>
              <a:t>Муниципальным служащим запрещено </a:t>
            </a:r>
            <a:r>
              <a:rPr lang="ru-RU" sz="1800" b="1" dirty="0">
                <a:solidFill>
                  <a:srgbClr val="1B14AC"/>
                </a:solidFill>
                <a:latin typeface="Arial Narrow" panose="020B0606020202030204" pitchFamily="34" charset="0"/>
              </a:rPr>
              <a:t>получать подарки в связи с исполнением должностных </a:t>
            </a:r>
            <a:r>
              <a:rPr lang="ru-RU" sz="1800" b="1" dirty="0" smtClean="0">
                <a:solidFill>
                  <a:srgbClr val="1B14AC"/>
                </a:solidFill>
                <a:latin typeface="Arial Narrow" panose="020B0606020202030204" pitchFamily="34" charset="0"/>
              </a:rPr>
              <a:t>обязанностей</a:t>
            </a:r>
            <a:r>
              <a:rPr lang="ru-RU" sz="1800" b="1" dirty="0">
                <a:solidFill>
                  <a:srgbClr val="1B14AC"/>
                </a:solidFill>
                <a:latin typeface="Arial Narrow" panose="020B0606020202030204" pitchFamily="34" charset="0"/>
              </a:rPr>
              <a:t> </a:t>
            </a:r>
            <a:r>
              <a:rPr lang="ru-RU" sz="1800" b="1" dirty="0" smtClean="0">
                <a:solidFill>
                  <a:srgbClr val="1B14AC"/>
                </a:solidFill>
                <a:latin typeface="Arial Narrow" panose="020B0606020202030204" pitchFamily="34" charset="0"/>
              </a:rPr>
              <a:t>!!! </a:t>
            </a:r>
          </a:p>
          <a:p>
            <a:pPr marL="0" indent="0" algn="just">
              <a:buNone/>
            </a:pPr>
            <a:r>
              <a:rPr lang="ru-RU" sz="1800" b="1" dirty="0">
                <a:solidFill>
                  <a:srgbClr val="1B14AC"/>
                </a:solidFill>
                <a:latin typeface="Arial Narrow" panose="020B0606020202030204" pitchFamily="34" charset="0"/>
              </a:rPr>
              <a:t>Подарки, полученные </a:t>
            </a:r>
            <a:r>
              <a:rPr lang="ru-RU" sz="1800" b="1" dirty="0" smtClean="0">
                <a:solidFill>
                  <a:srgbClr val="1B14AC"/>
                </a:solidFill>
                <a:latin typeface="Arial Narrow" panose="020B0606020202030204" pitchFamily="34" charset="0"/>
              </a:rPr>
              <a:t>муниципальным служащим </a:t>
            </a:r>
            <a:r>
              <a:rPr lang="ru-RU" sz="1800" b="1" dirty="0">
                <a:solidFill>
                  <a:srgbClr val="1B14AC"/>
                </a:solidFill>
                <a:latin typeface="Arial Narrow" panose="020B0606020202030204" pitchFamily="34" charset="0"/>
              </a:rPr>
              <a:t>в связи с протокольными мероприятиями, со служебными </a:t>
            </a:r>
            <a:r>
              <a:rPr lang="ru-RU" sz="1800" b="1" dirty="0" smtClean="0">
                <a:solidFill>
                  <a:srgbClr val="1B14AC"/>
                </a:solidFill>
                <a:latin typeface="Arial Narrow" panose="020B0606020202030204" pitchFamily="34" charset="0"/>
              </a:rPr>
              <a:t>командировками </a:t>
            </a:r>
            <a:r>
              <a:rPr lang="ru-RU" sz="1800" b="1" dirty="0">
                <a:solidFill>
                  <a:srgbClr val="1B14AC"/>
                </a:solidFill>
                <a:latin typeface="Arial Narrow" panose="020B0606020202030204" pitchFamily="34" charset="0"/>
              </a:rPr>
              <a:t>и с другими официальными мероприятиями, признаются </a:t>
            </a:r>
            <a:r>
              <a:rPr lang="ru-RU" sz="1800" b="1" dirty="0" smtClean="0">
                <a:solidFill>
                  <a:srgbClr val="1B14AC"/>
                </a:solidFill>
                <a:latin typeface="Arial Narrow" panose="020B0606020202030204" pitchFamily="34" charset="0"/>
              </a:rPr>
              <a:t>муниципальной собственностью и сдаются в муниципальный орган, в </a:t>
            </a:r>
            <a:r>
              <a:rPr lang="ru-RU" sz="1800" b="1" dirty="0">
                <a:solidFill>
                  <a:srgbClr val="1B14AC"/>
                </a:solidFill>
                <a:latin typeface="Arial Narrow" panose="020B0606020202030204" pitchFamily="34" charset="0"/>
              </a:rPr>
              <a:t>котором </a:t>
            </a:r>
            <a:r>
              <a:rPr lang="ru-RU" sz="1800" b="1" dirty="0" smtClean="0">
                <a:solidFill>
                  <a:srgbClr val="1B14AC"/>
                </a:solidFill>
                <a:latin typeface="Arial Narrow" panose="020B0606020202030204" pitchFamily="34" charset="0"/>
              </a:rPr>
              <a:t>служащий </a:t>
            </a:r>
            <a:r>
              <a:rPr lang="ru-RU" sz="1800" b="1" dirty="0">
                <a:solidFill>
                  <a:srgbClr val="1B14AC"/>
                </a:solidFill>
                <a:latin typeface="Arial Narrow" panose="020B0606020202030204" pitchFamily="34" charset="0"/>
              </a:rPr>
              <a:t>проходит службу. </a:t>
            </a:r>
            <a:endParaRPr lang="ru-RU" sz="1800" b="1" dirty="0" smtClean="0">
              <a:solidFill>
                <a:srgbClr val="1B14AC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endParaRPr lang="ru-RU" sz="1800" b="1" u="sng" dirty="0" smtClean="0">
              <a:solidFill>
                <a:srgbClr val="1B14AC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ru-RU" sz="1800" b="1" u="sng" dirty="0" smtClean="0">
                <a:solidFill>
                  <a:srgbClr val="1B14AC"/>
                </a:solidFill>
                <a:latin typeface="Arial Narrow" panose="020B0606020202030204" pitchFamily="34" charset="0"/>
              </a:rPr>
              <a:t>Не </a:t>
            </a:r>
            <a:r>
              <a:rPr lang="ru-RU" sz="1800" b="1" u="sng" dirty="0">
                <a:solidFill>
                  <a:srgbClr val="1B14AC"/>
                </a:solidFill>
                <a:latin typeface="Arial Narrow" panose="020B0606020202030204" pitchFamily="34" charset="0"/>
              </a:rPr>
              <a:t>признаются </a:t>
            </a:r>
            <a:r>
              <a:rPr lang="ru-RU" sz="1800" b="1" u="sng" dirty="0" smtClean="0">
                <a:solidFill>
                  <a:srgbClr val="1B14AC"/>
                </a:solidFill>
                <a:latin typeface="Arial Narrow" panose="020B0606020202030204" pitchFamily="34" charset="0"/>
              </a:rPr>
              <a:t>подарком</a:t>
            </a:r>
            <a:r>
              <a:rPr lang="ru-RU" sz="1800" b="1" dirty="0" smtClean="0">
                <a:solidFill>
                  <a:srgbClr val="1B14AC"/>
                </a:solidFill>
                <a:latin typeface="Arial Narrow" panose="020B0606020202030204" pitchFamily="34" charset="0"/>
              </a:rPr>
              <a:t>:</a:t>
            </a:r>
          </a:p>
          <a:p>
            <a:pPr marL="0" indent="0" algn="ctr">
              <a:buNone/>
            </a:pPr>
            <a:endParaRPr lang="ru-RU" sz="1800" b="1" dirty="0">
              <a:solidFill>
                <a:srgbClr val="1B14AC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005064"/>
            <a:ext cx="3008313" cy="2121099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Муниципальные служащие обязаны </a:t>
            </a:r>
            <a:r>
              <a:rPr lang="ru-RU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уведомлять муниципальный орган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обо всех случаях получения подарка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24745"/>
            <a:ext cx="3312367" cy="288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634399"/>
              </p:ext>
            </p:extLst>
          </p:nvPr>
        </p:nvGraphicFramePr>
        <p:xfrm>
          <a:off x="3470176" y="3910127"/>
          <a:ext cx="5134272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906"/>
                <a:gridCol w="1569166"/>
                <a:gridCol w="1800200"/>
              </a:tblGrid>
              <a:tr h="1726313"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rgbClr val="1B14AC"/>
                        </a:solidFill>
                      </a:endParaRPr>
                    </a:p>
                    <a:p>
                      <a:pPr algn="ctr"/>
                      <a:r>
                        <a:rPr lang="ru-RU" sz="1400" u="sng" dirty="0" smtClean="0">
                          <a:solidFill>
                            <a:srgbClr val="1B14AC"/>
                          </a:solidFill>
                        </a:rPr>
                        <a:t>Канцелярские</a:t>
                      </a:r>
                      <a:r>
                        <a:rPr lang="ru-RU" sz="1400" u="sng" baseline="0" dirty="0" smtClean="0">
                          <a:solidFill>
                            <a:srgbClr val="1B14AC"/>
                          </a:solidFill>
                        </a:rPr>
                        <a:t> </a:t>
                      </a:r>
                      <a:r>
                        <a:rPr lang="ru-RU" sz="1400" u="sng" baseline="0" dirty="0" smtClean="0">
                          <a:solidFill>
                            <a:srgbClr val="1B14AC"/>
                          </a:solidFill>
                        </a:rPr>
                        <a:t>изделия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1B14AC"/>
                          </a:solidFill>
                        </a:rPr>
                        <a:t>которые в рамках протокольных мероприятий предоставлены каждому участнику </a:t>
                      </a:r>
                      <a:endParaRPr lang="ru-RU" sz="1400" dirty="0">
                        <a:solidFill>
                          <a:srgbClr val="1B14AC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solidFill>
                          <a:srgbClr val="1B14AC"/>
                        </a:solidFill>
                      </a:endParaRPr>
                    </a:p>
                    <a:p>
                      <a:pPr algn="ctr"/>
                      <a:r>
                        <a:rPr lang="ru-RU" sz="1400" b="1" u="sng" dirty="0" smtClean="0">
                          <a:solidFill>
                            <a:srgbClr val="1B14AC"/>
                          </a:solidFill>
                        </a:rPr>
                        <a:t>Цветы </a:t>
                      </a:r>
                      <a:endParaRPr lang="ru-RU" sz="1400" b="1" u="sng" dirty="0" smtClean="0">
                        <a:solidFill>
                          <a:srgbClr val="1B14AC"/>
                        </a:solidFill>
                      </a:endParaRPr>
                    </a:p>
                    <a:p>
                      <a:pPr algn="ctr"/>
                      <a:r>
                        <a:rPr lang="ru-RU" sz="1400" b="1" u="none" dirty="0" smtClean="0">
                          <a:solidFill>
                            <a:srgbClr val="1B14AC"/>
                          </a:solidFill>
                        </a:rPr>
                        <a:t>которые вручены в качестве поощрения от имени муниципального органа </a:t>
                      </a:r>
                    </a:p>
                    <a:p>
                      <a:pPr algn="ctr"/>
                      <a:endParaRPr lang="ru-RU" sz="1400" b="1" u="sng" dirty="0">
                        <a:solidFill>
                          <a:srgbClr val="1B14AC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solidFill>
                          <a:srgbClr val="1B14AC"/>
                        </a:solidFill>
                      </a:endParaRPr>
                    </a:p>
                    <a:p>
                      <a:pPr algn="ctr"/>
                      <a:r>
                        <a:rPr lang="ru-RU" sz="1400" u="sng" dirty="0" smtClean="0">
                          <a:solidFill>
                            <a:srgbClr val="1B14AC"/>
                          </a:solidFill>
                        </a:rPr>
                        <a:t>Ценные подарки, </a:t>
                      </a:r>
                      <a:r>
                        <a:rPr lang="ru-RU" sz="1400" dirty="0" smtClean="0">
                          <a:solidFill>
                            <a:srgbClr val="1B14AC"/>
                          </a:solidFill>
                        </a:rPr>
                        <a:t>которые вручены в качестве </a:t>
                      </a:r>
                      <a:r>
                        <a:rPr lang="ru-RU" sz="1400" dirty="0" smtClean="0">
                          <a:solidFill>
                            <a:srgbClr val="1B14AC"/>
                          </a:solidFill>
                        </a:rPr>
                        <a:t>поощрения)</a:t>
                      </a:r>
                      <a:endParaRPr lang="ru-RU" sz="1400" dirty="0" smtClean="0">
                        <a:solidFill>
                          <a:srgbClr val="1B14AC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1B14AC"/>
                          </a:solidFill>
                        </a:rPr>
                        <a:t>от имени муниципального органа </a:t>
                      </a:r>
                      <a:endParaRPr lang="ru-RU" sz="1400" dirty="0">
                        <a:solidFill>
                          <a:srgbClr val="1B14AC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 flipH="1">
            <a:off x="4499992" y="3755916"/>
            <a:ext cx="360040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940152" y="3861048"/>
            <a:ext cx="0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7272300" y="3789040"/>
            <a:ext cx="324036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67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ЗАПРЕТ ЗАНИМАТЬСЯ ПРЕДПРИНИМАТЕЛЬСКОЙ ДЕЯТЕЛЬНОСТЬЮ</a:t>
            </a:r>
            <a:endParaRPr lang="ru-RU" sz="28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900" b="1" dirty="0" smtClean="0">
                <a:solidFill>
                  <a:srgbClr val="1B14AC"/>
                </a:solidFill>
              </a:rPr>
              <a:t>Муниципальному </a:t>
            </a:r>
            <a:r>
              <a:rPr lang="ru-RU" sz="1900" b="1" dirty="0">
                <a:solidFill>
                  <a:srgbClr val="1B14AC"/>
                </a:solidFill>
              </a:rPr>
              <a:t>служащему запрещается заниматься предпринимательской деятельностью лично </a:t>
            </a:r>
            <a:r>
              <a:rPr lang="ru-RU" sz="1900" b="1" dirty="0" smtClean="0">
                <a:solidFill>
                  <a:srgbClr val="1B14AC"/>
                </a:solidFill>
              </a:rPr>
              <a:t>или </a:t>
            </a:r>
            <a:r>
              <a:rPr lang="ru-RU" sz="1900" b="1" dirty="0">
                <a:solidFill>
                  <a:srgbClr val="1B14AC"/>
                </a:solidFill>
              </a:rPr>
              <a:t>через доверенных </a:t>
            </a:r>
            <a:r>
              <a:rPr lang="ru-RU" sz="1900" b="1" dirty="0" smtClean="0">
                <a:solidFill>
                  <a:srgbClr val="1B14AC"/>
                </a:solidFill>
              </a:rPr>
              <a:t>лиц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900" b="1" dirty="0" smtClean="0">
                <a:solidFill>
                  <a:srgbClr val="1B14AC"/>
                </a:solidFill>
              </a:rPr>
              <a:t>Кроме </a:t>
            </a:r>
            <a:r>
              <a:rPr lang="ru-RU" sz="1900" b="1" dirty="0">
                <a:solidFill>
                  <a:srgbClr val="1B14AC"/>
                </a:solidFill>
              </a:rPr>
              <a:t>того, </a:t>
            </a:r>
            <a:r>
              <a:rPr lang="ru-RU" sz="1900" b="1" dirty="0" smtClean="0">
                <a:solidFill>
                  <a:srgbClr val="1B14AC"/>
                </a:solidFill>
              </a:rPr>
              <a:t>нельзя </a:t>
            </a:r>
            <a:r>
              <a:rPr lang="ru-RU" sz="1900" b="1" dirty="0">
                <a:solidFill>
                  <a:srgbClr val="1B14AC"/>
                </a:solidFill>
              </a:rPr>
              <a:t>участвовать в управлении коммерческими и некоммерческими </a:t>
            </a:r>
            <a:r>
              <a:rPr lang="ru-RU" sz="1900" b="1" dirty="0" smtClean="0">
                <a:solidFill>
                  <a:srgbClr val="1B14AC"/>
                </a:solidFill>
              </a:rPr>
              <a:t>организациями</a:t>
            </a:r>
          </a:p>
          <a:p>
            <a:pPr marL="0" indent="0" algn="ctr">
              <a:buNone/>
            </a:pPr>
            <a:r>
              <a:rPr lang="ru-RU" sz="1900" b="1" u="sng" dirty="0" smtClean="0">
                <a:solidFill>
                  <a:srgbClr val="FF0000"/>
                </a:solidFill>
              </a:rPr>
              <a:t>Несоблюдение данных запретов </a:t>
            </a:r>
            <a:r>
              <a:rPr lang="ru-RU" sz="1900" b="1" u="sng" dirty="0">
                <a:solidFill>
                  <a:srgbClr val="FF0000"/>
                </a:solidFill>
              </a:rPr>
              <a:t>является основанием для применения мер дисциплинарной ответственности вплоть до увольнения с </a:t>
            </a:r>
            <a:r>
              <a:rPr lang="ru-RU" sz="1900" b="1" u="sng" dirty="0" smtClean="0">
                <a:solidFill>
                  <a:srgbClr val="FF0000"/>
                </a:solidFill>
              </a:rPr>
              <a:t>муниципальной </a:t>
            </a:r>
            <a:r>
              <a:rPr lang="ru-RU" sz="1900" b="1" u="sng" dirty="0">
                <a:solidFill>
                  <a:srgbClr val="FF0000"/>
                </a:solidFill>
              </a:rPr>
              <a:t>службы в связи с утратой </a:t>
            </a:r>
            <a:r>
              <a:rPr lang="ru-RU" sz="1900" b="1" u="sng" dirty="0" smtClean="0">
                <a:solidFill>
                  <a:srgbClr val="FF0000"/>
                </a:solidFill>
              </a:rPr>
              <a:t>доверия</a:t>
            </a:r>
            <a:endParaRPr lang="ru-RU" sz="19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950983"/>
            <a:ext cx="3816424" cy="2422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57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33525" y="2674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7056783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трелка вниз 7"/>
          <p:cNvSpPr/>
          <p:nvPr/>
        </p:nvSpPr>
        <p:spPr>
          <a:xfrm>
            <a:off x="3635897" y="1268760"/>
            <a:ext cx="180020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541722"/>
              </p:ext>
            </p:extLst>
          </p:nvPr>
        </p:nvGraphicFramePr>
        <p:xfrm>
          <a:off x="251521" y="2060848"/>
          <a:ext cx="8568952" cy="4608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8952"/>
              </a:tblGrid>
              <a:tr h="3865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1B14A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  признания его недееспособным или ограниченно дееспособным решением суда, вступившим в законную силу</a:t>
                      </a:r>
                      <a:endParaRPr lang="ru-RU" sz="1400" b="1" dirty="0">
                        <a:solidFill>
                          <a:srgbClr val="1B14AC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21600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1B14A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 осуждения его к наказанию, исключающему возможность исполнения должностных обязанностей по должности муниципальной службы, по приговору суда, вступившему в законную силу, а также в случае наличия не снятой или не погашенной в установленном федеральным законом порядке судимости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1B14AC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1B14A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400" b="1" kern="1200" baseline="0" dirty="0" smtClean="0">
                          <a:solidFill>
                            <a:srgbClr val="1B14A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rgbClr val="1B14A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отказа от прохождения процедуры оформления допуска к сведениям, составляющим государственную и иную охраняемую федеральным законом тайну, если исполнение должностных обязанностей по должности муниципальной службы, на замещение которой претендует гражданин, или по замещаемой муниципальным служащим должности муниципальной службы связано с использованием таких сведений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400" b="1" kern="1200" dirty="0" smtClean="0">
                        <a:solidFill>
                          <a:srgbClr val="1B14AC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</a:tr>
              <a:tr h="2061867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b="1" dirty="0" smtClean="0">
                          <a:solidFill>
                            <a:srgbClr val="1B14AC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- наличия </a:t>
                      </a:r>
                      <a:r>
                        <a:rPr lang="ru-RU" sz="1400" b="1" dirty="0">
                          <a:solidFill>
                            <a:srgbClr val="1B14AC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заболевания, препятствующего поступлению на муниципальную службу или ее прохождению и подтвержденного заключением медицинской </a:t>
                      </a:r>
                      <a:r>
                        <a:rPr lang="ru-RU" sz="1400" b="1" dirty="0" smtClean="0">
                          <a:solidFill>
                            <a:srgbClr val="1B14AC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организации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400" b="1" dirty="0" smtClean="0">
                        <a:solidFill>
                          <a:srgbClr val="1B14AC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  <a:p>
                      <a:pPr marL="0" indent="0" algn="just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b="1" dirty="0" smtClean="0">
                          <a:solidFill>
                            <a:srgbClr val="1B14AC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- признания его не прошедшим военную службу по призыву, не имея на то законных оснований, в соответствии с заключением призывной комиссии 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400" b="1" dirty="0" smtClean="0">
                        <a:solidFill>
                          <a:srgbClr val="1B14AC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  <a:p>
                      <a:pPr marL="0" indent="0" algn="just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b="1" dirty="0" smtClean="0">
                          <a:solidFill>
                            <a:srgbClr val="1B14AC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- близкого родства или свойства (родители, супруги, дети, братья, сестры, а также братья, сестры, родители, дети супругов и супруги детей) с муниципальным служащим, если замещение должности муниципальной службы связано с непосредственной подчиненностью или подконтрольностью одного из них другому</a:t>
                      </a: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941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33525" y="26749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7128791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трелка вниз 7"/>
          <p:cNvSpPr/>
          <p:nvPr/>
        </p:nvSpPr>
        <p:spPr>
          <a:xfrm>
            <a:off x="3635897" y="1340768"/>
            <a:ext cx="180020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103413"/>
              </p:ext>
            </p:extLst>
          </p:nvPr>
        </p:nvGraphicFramePr>
        <p:xfrm>
          <a:off x="251521" y="2060848"/>
          <a:ext cx="8568952" cy="3767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8952"/>
              </a:tblGrid>
              <a:tr h="360040"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b="1" dirty="0" smtClean="0">
                          <a:solidFill>
                            <a:srgbClr val="1B14AC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400" b="1" baseline="0" dirty="0" smtClean="0">
                          <a:solidFill>
                            <a:srgbClr val="1B14AC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1B14AC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наличия гражданства (подданства) иностранного государства либо вида на жительство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400" b="1" dirty="0" smtClean="0">
                        <a:solidFill>
                          <a:srgbClr val="1B14AC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  <a:p>
                      <a:pPr marL="0" indent="0" algn="just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b="1" dirty="0" smtClean="0">
                          <a:solidFill>
                            <a:srgbClr val="1B14AC"/>
                          </a:solidFill>
                          <a:effectLst/>
                          <a:latin typeface="Arial Narrow" panose="020B0606020202030204" pitchFamily="34" charset="0"/>
                          <a:ea typeface="Times New Roman"/>
                          <a:cs typeface="Times New Roman"/>
                        </a:rPr>
                        <a:t>- представления подложных документов или заведомо ложных сведений при поступлении на муниципальную службу 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1400" dirty="0" smtClean="0">
                        <a:solidFill>
                          <a:srgbClr val="1B14AC"/>
                        </a:solidFill>
                        <a:effectLst/>
                        <a:latin typeface="Arial Narrow" panose="020B0606020202030204" pitchFamily="34" charset="0"/>
                        <a:ea typeface="Times New Roman"/>
                        <a:cs typeface="Times New Roman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b="1" kern="1200" dirty="0" smtClean="0">
                          <a:solidFill>
                            <a:srgbClr val="1B14AC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 непредставления установленных Федеральным законом от 2 марта 2007 года № 25-ФЗ «О муниципальной  службе в Российской Федерации» сведений или представления заведомо ложных сведений о доходах, об имуществе и обязательствах имущественного характера при поступлении на муниципальную службу.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1400" b="1" kern="1200" dirty="0" smtClean="0">
                        <a:solidFill>
                          <a:srgbClr val="1B14AC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b="1" dirty="0" smtClean="0">
                          <a:solidFill>
                            <a:srgbClr val="1B14AC"/>
                          </a:solidFill>
                          <a:latin typeface="Arial Narrow" panose="020B0606020202030204" pitchFamily="34" charset="0"/>
                        </a:rPr>
                        <a:t>-</a:t>
                      </a:r>
                      <a:r>
                        <a:rPr lang="ru-RU" sz="1400" b="1" baseline="0" dirty="0" smtClean="0">
                          <a:solidFill>
                            <a:srgbClr val="1B14AC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1B14AC"/>
                          </a:solidFill>
                          <a:latin typeface="Arial Narrow" panose="020B0606020202030204" pitchFamily="34" charset="0"/>
                        </a:rPr>
                        <a:t>непредставления сведений об адресах сайтов и (или) страниц сайтов в информационно-телекоммуникационной сети "Интернет", на которых муниципальный служащий размещал общедоступную информацию, а также данные, позволяющие его идентифицировать</a:t>
                      </a:r>
                      <a:endParaRPr lang="ru-RU" sz="1400" b="1" dirty="0">
                        <a:solidFill>
                          <a:srgbClr val="1B14AC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8376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1B14AC"/>
                          </a:solidFill>
                          <a:latin typeface="Arial Narrow" panose="020B0606020202030204" pitchFamily="34" charset="0"/>
                        </a:rPr>
                        <a:t>- утраты представителем нанимателя доверия к муниципальному служащему в случаях несоблюдения ограничений и запретов, требований о предотвращении или об урегулировании конфликта интересов и неисполнения обязанностей, установленных в целях противодействия коррупции</a:t>
                      </a:r>
                      <a:endParaRPr lang="ru-RU" sz="1400" b="1" dirty="0">
                        <a:solidFill>
                          <a:srgbClr val="1B14AC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83762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rgbClr val="1B14AC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685773"/>
            <a:ext cx="24257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057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61000"/>
                    </a14:imgEffect>
                    <a14:imgEffect>
                      <a14:brightnessContrast bright="-34000" contras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3575" y="-192088"/>
            <a:ext cx="13011150" cy="7248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ВНИМАНИЕ !!!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756592" y="1340768"/>
            <a:ext cx="10657184" cy="4785395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sz="4100" b="1" dirty="0" smtClean="0">
                <a:solidFill>
                  <a:schemeClr val="bg1"/>
                </a:solidFill>
              </a:rPr>
              <a:t>Муниципальный служащий не вправе исполнять данное ему неправомерное поручение. При получении от руководителя поручения, являющегося, по мнению муниципального служащего, неправомерным, муниципальный служащий должен представить в письменной форме обоснование неправомерности данного поручения с указанием положений законодательства Российской Федерации, которые могут быть нарушены при исполнении данного поручения, и получить от руководителя подтверждение этого поручения в письменной форме. В случае подтверждения руководителем данного поручения в письменной форме муниципальный служащий обязан отказаться от его исполнения.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664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61000"/>
                    </a14:imgEffect>
                    <a14:imgEffect>
                      <a14:brightnessContrast bright="-34000" contras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3575" y="-139532"/>
            <a:ext cx="13011150" cy="7248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ВНИМАНИЕ !!!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756592" y="1340768"/>
            <a:ext cx="10657184" cy="478539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Гражданин, замещавший должность муниципальной службы, включенную в перечень должностей, установленный нормативными правовыми </a:t>
            </a:r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актами, </a:t>
            </a:r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в течение двух лет после увольнения с муниципальной службы не вправе замещать на условиях трудового договора должности в организации и (или) выполнять в данной организации работу на условиях гражданско-правового договора в случаях, </a:t>
            </a:r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если </a:t>
            </a:r>
            <a:r>
              <a:rPr lang="ru-RU" sz="2400" b="1" dirty="0">
                <a:solidFill>
                  <a:schemeClr val="bg1"/>
                </a:solidFill>
                <a:latin typeface="Arial Narrow" panose="020B0606020202030204" pitchFamily="34" charset="0"/>
              </a:rPr>
              <a:t>отдельные функции муниципального (административного) управления данной организацией входили в должностные (служебные) обязанности муниципального служащего, без согласия соответствующей комиссии по соблюдению требований к служебному поведению муниципальных служащих и урегулированию конфликта </a:t>
            </a:r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интересов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89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960440" cy="2771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https://avatars.mds.yandex.net/i?id=bceca3a625fb54d2183c5d3a6ed740043162cadf-12471765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0648"/>
            <a:ext cx="4032448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9" y="3166224"/>
            <a:ext cx="7776863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300" dirty="0" smtClean="0">
                <a:latin typeface="Arial Narrow" panose="020B0606020202030204" pitchFamily="34" charset="0"/>
              </a:rPr>
              <a:t>Муниципальные служащие за </a:t>
            </a:r>
            <a:r>
              <a:rPr lang="ru-RU" sz="3300" dirty="0">
                <a:latin typeface="Arial Narrow" panose="020B0606020202030204" pitchFamily="34" charset="0"/>
              </a:rPr>
              <a:t>несоблюдение условий </a:t>
            </a:r>
            <a:r>
              <a:rPr lang="ru-RU" sz="3300" dirty="0" smtClean="0">
                <a:latin typeface="Arial Narrow" panose="020B0606020202030204" pitchFamily="34" charset="0"/>
              </a:rPr>
              <a:t>стандарта антикоррупционного поведения несут уголовную</a:t>
            </a:r>
            <a:r>
              <a:rPr lang="ru-RU" sz="3300" dirty="0">
                <a:latin typeface="Arial Narrow" panose="020B0606020202030204" pitchFamily="34" charset="0"/>
              </a:rPr>
              <a:t>, административную, гражданско-правовую и </a:t>
            </a:r>
            <a:r>
              <a:rPr lang="ru-RU" sz="3300" dirty="0">
                <a:latin typeface="Arial Narrow" panose="020B0606020202030204" pitchFamily="34" charset="0"/>
                <a:hlinkClick r:id="rId4" tooltip="Дисциплинарная ответственность"/>
              </a:rPr>
              <a:t>дисциплинарную ответственность</a:t>
            </a:r>
            <a:r>
              <a:rPr lang="ru-RU" sz="3300" dirty="0">
                <a:latin typeface="Arial Narrow" panose="020B0606020202030204" pitchFamily="34" charset="0"/>
              </a:rPr>
              <a:t> в соответствии с законодательством Российской </a:t>
            </a:r>
            <a:r>
              <a:rPr lang="ru-RU" sz="3300" dirty="0" smtClean="0">
                <a:latin typeface="Arial Narrow" panose="020B0606020202030204" pitchFamily="34" charset="0"/>
              </a:rPr>
              <a:t>Федерации</a:t>
            </a:r>
            <a:endParaRPr lang="ru-RU" sz="33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33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728" y="2708920"/>
            <a:ext cx="2427589" cy="2035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1" y="188640"/>
            <a:ext cx="84249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КОДЕКС ЭТИКИ И СЛУЖЕБНОГО ПОВЕДЕНИЯ </a:t>
            </a:r>
          </a:p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МУНИЦИПАЛЬНОГО СЛУЖАЩЕГО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6012160" y="1124744"/>
            <a:ext cx="288032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/>
              <a:t>Принимать меры для обеспечения безопасности и</a:t>
            </a:r>
          </a:p>
          <a:p>
            <a:pPr algn="ctr"/>
            <a:r>
              <a:rPr lang="ru-RU" sz="1300" b="1" dirty="0"/>
              <a:t>конфиденциальности информации</a:t>
            </a:r>
          </a:p>
        </p:txBody>
      </p:sp>
      <p:sp>
        <p:nvSpPr>
          <p:cNvPr id="6" name="Овал 5"/>
          <p:cNvSpPr/>
          <p:nvPr/>
        </p:nvSpPr>
        <p:spPr>
          <a:xfrm>
            <a:off x="107504" y="1184558"/>
            <a:ext cx="2952328" cy="12363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/>
              <a:t>Воздерживаться от публичных высказываний, суждений и оценок деятельности  своего муниципального органа</a:t>
            </a:r>
            <a:endParaRPr lang="ru-RU" sz="1300" b="1" dirty="0"/>
          </a:p>
        </p:txBody>
      </p:sp>
      <p:sp>
        <p:nvSpPr>
          <p:cNvPr id="7" name="Овал 6"/>
          <p:cNvSpPr/>
          <p:nvPr/>
        </p:nvSpPr>
        <p:spPr>
          <a:xfrm>
            <a:off x="251521" y="2564904"/>
            <a:ext cx="2232248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/>
              <a:t>Добросовестно исполнять свои обязанности</a:t>
            </a:r>
            <a:endParaRPr lang="ru-RU" sz="1300" b="1" dirty="0"/>
          </a:p>
        </p:txBody>
      </p:sp>
      <p:sp>
        <p:nvSpPr>
          <p:cNvPr id="8" name="Овал 7"/>
          <p:cNvSpPr/>
          <p:nvPr/>
        </p:nvSpPr>
        <p:spPr>
          <a:xfrm>
            <a:off x="6444208" y="2564904"/>
            <a:ext cx="2448272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/>
              <a:t>Быть вежливым и доброжелательным, проявлять уважение к собеседнику</a:t>
            </a:r>
            <a:endParaRPr lang="ru-RU" sz="1300" b="1" dirty="0"/>
          </a:p>
        </p:txBody>
      </p:sp>
      <p:sp>
        <p:nvSpPr>
          <p:cNvPr id="9" name="Овал 8"/>
          <p:cNvSpPr/>
          <p:nvPr/>
        </p:nvSpPr>
        <p:spPr>
          <a:xfrm>
            <a:off x="251520" y="4077072"/>
            <a:ext cx="2232249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/>
              <a:t>Соблюдать субординацию</a:t>
            </a:r>
            <a:endParaRPr lang="ru-RU" sz="1300" b="1" dirty="0"/>
          </a:p>
        </p:txBody>
      </p:sp>
      <p:sp>
        <p:nvSpPr>
          <p:cNvPr id="10" name="Овал 9"/>
          <p:cNvSpPr/>
          <p:nvPr/>
        </p:nvSpPr>
        <p:spPr>
          <a:xfrm>
            <a:off x="6300191" y="4077072"/>
            <a:ext cx="2376263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/>
              <a:t>Не допускать обсуждения личных качеств муниципальных служащих в коллективе</a:t>
            </a:r>
            <a:endParaRPr lang="ru-RU" sz="1300" b="1" dirty="0"/>
          </a:p>
        </p:txBody>
      </p:sp>
      <p:sp>
        <p:nvSpPr>
          <p:cNvPr id="11" name="Овал 10"/>
          <p:cNvSpPr/>
          <p:nvPr/>
        </p:nvSpPr>
        <p:spPr>
          <a:xfrm>
            <a:off x="2051720" y="5301208"/>
            <a:ext cx="2232248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/>
              <a:t>Воздерживаться от грубости, оскорблений, некорректных замечаний</a:t>
            </a:r>
            <a:endParaRPr lang="ru-RU" sz="1300" b="1" dirty="0"/>
          </a:p>
        </p:txBody>
      </p:sp>
      <p:sp>
        <p:nvSpPr>
          <p:cNvPr id="12" name="Овал 11"/>
          <p:cNvSpPr/>
          <p:nvPr/>
        </p:nvSpPr>
        <p:spPr>
          <a:xfrm>
            <a:off x="4672822" y="5301208"/>
            <a:ext cx="2059418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/>
              <a:t>Придерживаться делового стиля в одежде</a:t>
            </a:r>
            <a:endParaRPr lang="ru-RU" sz="1300" b="1" dirty="0"/>
          </a:p>
        </p:txBody>
      </p:sp>
      <p:sp>
        <p:nvSpPr>
          <p:cNvPr id="13" name="Овал 12"/>
          <p:cNvSpPr/>
          <p:nvPr/>
        </p:nvSpPr>
        <p:spPr>
          <a:xfrm>
            <a:off x="3167844" y="1184558"/>
            <a:ext cx="2700300" cy="11700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/>
              <a:t>Муниципальный служащий – «лицо» муниципального органа</a:t>
            </a:r>
            <a:endParaRPr lang="ru-RU" sz="1300" b="1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2843808" y="2276872"/>
            <a:ext cx="324036" cy="36004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2555776" y="3212976"/>
            <a:ext cx="536060" cy="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2483769" y="4293096"/>
            <a:ext cx="608067" cy="1440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13" idx="4"/>
          </p:cNvCxnSpPr>
          <p:nvPr/>
        </p:nvCxnSpPr>
        <p:spPr>
          <a:xfrm flipV="1">
            <a:off x="4517994" y="2354610"/>
            <a:ext cx="0" cy="3543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5605317" y="2276872"/>
            <a:ext cx="694874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605317" y="3140968"/>
            <a:ext cx="69487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605317" y="4077072"/>
            <a:ext cx="838891" cy="21602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3167844" y="4797152"/>
            <a:ext cx="396044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508104" y="4725144"/>
            <a:ext cx="194427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01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980728"/>
            <a:ext cx="4038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КОРРУПЦИЯ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1B1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злоупотребление </a:t>
            </a:r>
            <a:r>
              <a:rPr lang="ru-RU" sz="1600" b="1" dirty="0">
                <a:solidFill>
                  <a:srgbClr val="1B1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служебным положением, дача взятки, получение взятки, злоупотребление полномочиями, коммерческий подкуп либо иное незаконное использование физическим лицом своего должностного положения вопреки законным интересам общества и государства в целях получения выгоды в виде денег, ценностей, иного имущества или услуг имущественного характера, иных имущественных прав для себя или для третьих лиц либо незаконное предоставление такой выгоды указанному лицу другими физическими лицами</a:t>
            </a:r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80728"/>
            <a:ext cx="4038600" cy="43924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ПРОТИВОДЕЙСТВИЕ КОРРУПЦИИ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1" dirty="0">
                <a:solidFill>
                  <a:srgbClr val="1B1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федеральных органов государственной власти, органов государственной власти субъектов Российской Федерации, органов местного самоуправления, институтов гражданского общества, организаций и физических лиц в пределах их полномочий:</a:t>
            </a:r>
          </a:p>
          <a:p>
            <a:pPr marL="0" indent="0" algn="just">
              <a:buNone/>
            </a:pPr>
            <a:r>
              <a:rPr lang="ru-RU" sz="1600" b="1" dirty="0">
                <a:solidFill>
                  <a:srgbClr val="1B1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по предупреждению коррупции, в том числе по выявлению и последующему устранению причин коррупции (профилактика коррупции);</a:t>
            </a:r>
          </a:p>
          <a:p>
            <a:pPr marL="0" indent="0" algn="just">
              <a:buNone/>
            </a:pPr>
            <a:r>
              <a:rPr lang="ru-RU" sz="1600" b="1" dirty="0">
                <a:solidFill>
                  <a:srgbClr val="1B1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по выявлению, предупреждению, пресечению, раскрытию и расследованию коррупционных правонарушений (борьба с коррупцией);</a:t>
            </a:r>
          </a:p>
          <a:p>
            <a:pPr marL="0" indent="0" algn="just">
              <a:buNone/>
            </a:pPr>
            <a:r>
              <a:rPr lang="ru-RU" sz="1600" b="1" dirty="0">
                <a:solidFill>
                  <a:srgbClr val="1B1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по минимизации и (или) ликвидации последствий коррупционных правонарушений.</a:t>
            </a:r>
          </a:p>
          <a:p>
            <a:endParaRPr lang="ru-RU" sz="1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013176"/>
            <a:ext cx="3635896" cy="992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028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476672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268760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dirty="0">
                <a:solidFill>
                  <a:srgbClr val="1B1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установленных прав в виде единой системы запретов, ограничений, обязанностей и дозволений, обеспечивающих предупреждение коррупции.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544" y="1988840"/>
            <a:ext cx="84249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ЛИЧНАЯ ЗАИНТЕРЕСОВАННОСТЬ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1" dirty="0">
                <a:solidFill>
                  <a:srgbClr val="1B1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получения доходов в виде денег, </a:t>
            </a:r>
          </a:p>
          <a:p>
            <a:r>
              <a:rPr lang="ru-RU" sz="1600" b="1" dirty="0">
                <a:solidFill>
                  <a:srgbClr val="1B1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иного имущества, в том числе имущественных прав, услуг имущественного характера, </a:t>
            </a:r>
          </a:p>
          <a:p>
            <a:r>
              <a:rPr lang="ru-RU" sz="1600" b="1" dirty="0">
                <a:solidFill>
                  <a:srgbClr val="1B1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 выполненных работ или каких-либо выгод (преимуществ) работником </a:t>
            </a:r>
          </a:p>
          <a:p>
            <a:r>
              <a:rPr lang="ru-RU" sz="1600" b="1" dirty="0">
                <a:solidFill>
                  <a:srgbClr val="1B1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(или) состоящими с ним в близком родстве или свойстве лицами (родителями, </a:t>
            </a:r>
          </a:p>
          <a:p>
            <a:r>
              <a:rPr lang="ru-RU" sz="1600" b="1" dirty="0">
                <a:solidFill>
                  <a:srgbClr val="1B1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супругами, детьми, братьями, сестрами, а также братьями, сестрами, родителями, </a:t>
            </a:r>
          </a:p>
          <a:p>
            <a:r>
              <a:rPr lang="ru-RU" sz="1600" b="1" dirty="0">
                <a:solidFill>
                  <a:srgbClr val="1B1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супругов и супругами детей), гражданами или организациями, </a:t>
            </a:r>
          </a:p>
          <a:p>
            <a:r>
              <a:rPr lang="ru-RU" sz="1600" b="1" dirty="0">
                <a:solidFill>
                  <a:srgbClr val="1B1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которыми работник и (или) лица, состоящие с ним в близком родстве или свойстве, </a:t>
            </a:r>
          </a:p>
          <a:p>
            <a:r>
              <a:rPr lang="ru-RU" sz="1600" b="1" dirty="0">
                <a:solidFill>
                  <a:srgbClr val="1B1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связаны имущественными, корпоративными или иными близкими отношениями.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7545" y="4221088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 ИНТЕРЕСОВ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1" dirty="0">
                <a:solidFill>
                  <a:srgbClr val="1B1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ситуация, </a:t>
            </a:r>
            <a:r>
              <a:rPr lang="ru-RU" sz="1600" b="1" dirty="0" smtClean="0">
                <a:solidFill>
                  <a:srgbClr val="1B1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которой личная заинтересованность </a:t>
            </a:r>
          </a:p>
          <a:p>
            <a:r>
              <a:rPr lang="ru-RU" sz="1600" b="1" dirty="0" smtClean="0">
                <a:solidFill>
                  <a:srgbClr val="1B1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>
                <a:solidFill>
                  <a:srgbClr val="1B1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прямая или косвенная) лица, замещающего должность, </a:t>
            </a:r>
            <a:r>
              <a:rPr lang="ru-RU" sz="1600" b="1" dirty="0" smtClean="0">
                <a:solidFill>
                  <a:srgbClr val="1B1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замещение </a:t>
            </a:r>
            <a:r>
              <a:rPr lang="ru-RU" sz="1600" b="1" dirty="0">
                <a:solidFill>
                  <a:srgbClr val="1B1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которой </a:t>
            </a:r>
            <a:r>
              <a:rPr lang="ru-RU" sz="1600" b="1" dirty="0" smtClean="0">
                <a:solidFill>
                  <a:srgbClr val="1B1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предусматривает обязанность </a:t>
            </a:r>
            <a:r>
              <a:rPr lang="ru-RU" sz="1600" b="1" dirty="0">
                <a:solidFill>
                  <a:srgbClr val="1B1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принимать меры по предотвращению и урегулированию конфликта </a:t>
            </a:r>
            <a:r>
              <a:rPr lang="ru-RU" sz="1600" b="1" dirty="0" smtClean="0">
                <a:solidFill>
                  <a:srgbClr val="1B1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интересов</a:t>
            </a:r>
            <a:r>
              <a:rPr lang="ru-RU" sz="1600" b="1" dirty="0">
                <a:solidFill>
                  <a:srgbClr val="1B1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smtClean="0">
                <a:solidFill>
                  <a:srgbClr val="1B1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влияет </a:t>
            </a:r>
            <a:r>
              <a:rPr lang="ru-RU" sz="1600" b="1" dirty="0">
                <a:solidFill>
                  <a:srgbClr val="1B1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может повлиять на </a:t>
            </a:r>
            <a:r>
              <a:rPr lang="ru-RU" sz="1600" b="1" dirty="0" smtClean="0">
                <a:solidFill>
                  <a:srgbClr val="1B1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надлежащее, объективное беспристрастное </a:t>
            </a:r>
            <a:r>
              <a:rPr lang="ru-RU" sz="1600" b="1" dirty="0">
                <a:solidFill>
                  <a:srgbClr val="1B1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</a:t>
            </a:r>
            <a:r>
              <a:rPr lang="ru-RU" sz="1600" b="1" dirty="0" smtClean="0">
                <a:solidFill>
                  <a:srgbClr val="1B1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 должностных (служебных) обязанностей (осуществление </a:t>
            </a:r>
            <a:r>
              <a:rPr lang="ru-RU" sz="1600" b="1" dirty="0">
                <a:solidFill>
                  <a:srgbClr val="1B1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полномочий</a:t>
            </a:r>
            <a:r>
              <a:rPr lang="ru-RU" sz="1600" b="1" dirty="0" smtClean="0">
                <a:solidFill>
                  <a:srgbClr val="1B1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1600" b="1" dirty="0">
              <a:solidFill>
                <a:srgbClr val="1B14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661248"/>
            <a:ext cx="3528392" cy="720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594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300064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Нормативная основа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124744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1B1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25.12.2008 № 273-ФЗ «О противодействии коррупции» (статьи 7.1, 8, 8.1, 9, 10, 11, 12, 12.1) 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4644008" y="1340767"/>
            <a:ext cx="720080" cy="4407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436095" y="1196752"/>
            <a:ext cx="3240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1B1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закрепляет </a:t>
            </a:r>
            <a:r>
              <a:rPr lang="ru-RU" sz="1600" b="1" dirty="0">
                <a:solidFill>
                  <a:srgbClr val="1B1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антикоррупционные стандарты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7544" y="2276872"/>
            <a:ext cx="3888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1B1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02.03.2007 № 25-ФЗ «О муниципальной службе в Российской Федерации» (статьи 12 – 15.1) 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4644009" y="2348880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436095" y="2276872"/>
            <a:ext cx="35283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1B1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закрепляет </a:t>
            </a:r>
            <a:r>
              <a:rPr lang="ru-RU" sz="1600" b="1" dirty="0">
                <a:solidFill>
                  <a:srgbClr val="1B1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антикоррупционных стандартов применительно к должностям муниципальной службы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7544" y="3573016"/>
            <a:ext cx="37444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1B1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ru-RU" sz="1600" b="1" dirty="0" smtClean="0">
                <a:solidFill>
                  <a:srgbClr val="1B1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Оренбургской </a:t>
            </a:r>
            <a:r>
              <a:rPr lang="ru-RU" sz="1600" b="1" dirty="0">
                <a:solidFill>
                  <a:srgbClr val="1B1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от </a:t>
            </a:r>
            <a:r>
              <a:rPr lang="ru-RU" sz="1600" b="1" dirty="0" smtClean="0">
                <a:solidFill>
                  <a:srgbClr val="1B1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15.09.2008 </a:t>
            </a:r>
            <a:r>
              <a:rPr lang="ru-RU" sz="1600" b="1" dirty="0">
                <a:solidFill>
                  <a:srgbClr val="1B1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600" b="1" dirty="0" smtClean="0">
                <a:solidFill>
                  <a:srgbClr val="1B1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2369/497-</a:t>
            </a:r>
            <a:r>
              <a:rPr lang="en-US" sz="1600" b="1" dirty="0" smtClean="0">
                <a:solidFill>
                  <a:srgbClr val="1B1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1600" b="1" dirty="0" smtClean="0">
                <a:solidFill>
                  <a:srgbClr val="1B1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-ОЗ </a:t>
            </a:r>
            <a:r>
              <a:rPr lang="ru-RU" sz="1600" b="1" dirty="0">
                <a:solidFill>
                  <a:srgbClr val="1B1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противодействии коррупции в </a:t>
            </a:r>
            <a:r>
              <a:rPr lang="ru-RU" sz="1600" b="1" dirty="0" smtClean="0">
                <a:solidFill>
                  <a:srgbClr val="1B1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Оренбургской </a:t>
            </a:r>
            <a:r>
              <a:rPr lang="ru-RU" sz="1600" b="1" dirty="0">
                <a:solidFill>
                  <a:srgbClr val="1B1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области» 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4644008" y="3789040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5436095" y="3789040"/>
            <a:ext cx="34923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1B1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 меры по противодействию коррупции и осуществлению </a:t>
            </a:r>
            <a:r>
              <a:rPr lang="ru-RU" sz="1600" b="1" dirty="0" smtClean="0">
                <a:solidFill>
                  <a:srgbClr val="1B1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профилактических </a:t>
            </a:r>
            <a:r>
              <a:rPr lang="ru-RU" sz="1600" b="1" dirty="0">
                <a:solidFill>
                  <a:srgbClr val="1B1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9552" y="4869160"/>
            <a:ext cx="41044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1B1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 Губернатора Оренбургской области от </a:t>
            </a:r>
            <a:r>
              <a:rPr lang="ru-RU" sz="1600" b="1" dirty="0">
                <a:solidFill>
                  <a:srgbClr val="1B1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февраля 2014 г. N 59-ук </a:t>
            </a:r>
            <a:r>
              <a:rPr lang="ru-RU" sz="1600" b="1" dirty="0" smtClean="0">
                <a:solidFill>
                  <a:srgbClr val="1B1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1600" b="1" dirty="0">
                <a:solidFill>
                  <a:srgbClr val="1B1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стандарта антикоррупционного поведения государственного гражданского служащего органа исполнительной власти Оренбургской </a:t>
            </a:r>
            <a:r>
              <a:rPr lang="ru-RU" sz="1600" b="1" dirty="0" smtClean="0">
                <a:solidFill>
                  <a:srgbClr val="1B1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области» </a:t>
            </a:r>
            <a:endParaRPr lang="ru-RU" sz="1600" b="1" dirty="0">
              <a:solidFill>
                <a:srgbClr val="1B14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4644008" y="5661248"/>
            <a:ext cx="7200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472099" y="5517232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1B1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</a:t>
            </a:r>
            <a:r>
              <a:rPr lang="ru-RU" sz="1600" b="1" dirty="0" smtClean="0">
                <a:solidFill>
                  <a:srgbClr val="1B1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разработки стандарта для муниципальных </a:t>
            </a:r>
            <a:r>
              <a:rPr lang="ru-RU" sz="1600" b="1" dirty="0" smtClean="0">
                <a:solidFill>
                  <a:srgbClr val="1B14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служащих ОМС</a:t>
            </a:r>
            <a:endParaRPr lang="ru-RU" sz="1600" b="1" dirty="0">
              <a:solidFill>
                <a:srgbClr val="1B14A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44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1520788"/>
            <a:ext cx="223224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19872" y="332656"/>
            <a:ext cx="28248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ОБЯЗАННОСТИ</a:t>
            </a:r>
            <a:endParaRPr lang="ru-RU" sz="3200" b="1" dirty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667832"/>
              </p:ext>
            </p:extLst>
          </p:nvPr>
        </p:nvGraphicFramePr>
        <p:xfrm>
          <a:off x="323528" y="794320"/>
          <a:ext cx="3240360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/>
              </a:tblGrid>
              <a:tr h="43734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Представлять в установленные сроки сведения о доходах, расходах, об имуществе и обязательствах имущественного характера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437347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Представлять представителю нанимателя сведения об адресах сайтов и (или) страниц сайтов в сети «Интернет»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437347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Принимать меры по предотвращению и урегулированию конфликта интересов.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43734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Уведомлять в письменной форме представителя нанимателя (работодателя) о личной заинтересованности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43734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Передавать принадлежащие ему ценные бумаги (доли участия, паи в уставных (складочных) капиталах организаций) в доверительное управление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43734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Уведомлять представителя нанимателя о намерении выполнять иную оплачиваемую работу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991545"/>
              </p:ext>
            </p:extLst>
          </p:nvPr>
        </p:nvGraphicFramePr>
        <p:xfrm>
          <a:off x="5580112" y="908720"/>
          <a:ext cx="3384376" cy="596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</a:tblGrid>
              <a:tr h="4522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В течение двух лет после увольнения с муниципальной службы сообщать работодателю сведения о последнем месте своей службы.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4522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Уведомлять представителя нанимателя, органы прокуратуры, другие государственные органы обо всех случаях обращения к нему каких-либо лиц в целях склонения его к совершению коррупционных правонарушений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4522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Соблюдать нейтральность,исключающую возможность влияния на свою профессиональную служебную деятельность решений политических партий, общественных объединений, религиозных объединений и иных организаций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4522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Сообщать в письменной форме представителю нанимателя о прекращении гражданства Российской Федерации или приобретении гражданства (подданства) иностранного государства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452220"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452220"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 flipH="1" flipV="1">
            <a:off x="3131840" y="1340768"/>
            <a:ext cx="792088" cy="3600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5292080" y="1340768"/>
            <a:ext cx="360041" cy="3600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3490635" y="2096852"/>
            <a:ext cx="396044" cy="720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000460" y="2473112"/>
            <a:ext cx="49807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3439178" y="2600908"/>
            <a:ext cx="447501" cy="1800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321513" y="3681028"/>
            <a:ext cx="565166" cy="27826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3605131" y="3933056"/>
            <a:ext cx="678837" cy="99011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220072" y="3681028"/>
            <a:ext cx="252028" cy="39604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4860032" y="3959297"/>
            <a:ext cx="612068" cy="11258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9" y="5661248"/>
            <a:ext cx="2592288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2411760" y="3212976"/>
            <a:ext cx="1276897" cy="3600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24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1520788"/>
            <a:ext cx="223224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19872" y="116632"/>
            <a:ext cx="2824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ОБЯЗАННОСТИ</a:t>
            </a:r>
            <a:endParaRPr lang="ru-RU" sz="3200" b="1" dirty="0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324445"/>
              </p:ext>
            </p:extLst>
          </p:nvPr>
        </p:nvGraphicFramePr>
        <p:xfrm>
          <a:off x="323528" y="794320"/>
          <a:ext cx="3240360" cy="6920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60"/>
              </a:tblGrid>
              <a:tr h="43734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Поддерживать уровень квалификации, необходимый для надлежащего исполнения должностных обязанностей, в части антикоррупционной составляющей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43734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Получать разрешение представителя нанимателя на занятие оплачиваемой деятельностью, финансируемой исключительно за счет средств иностранных государств, международных и иностранных организаций, иностранных граждан и лиц без гражданства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43734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Получать разрешение представителя нанимателя на принятие наград, почетных и специальных званий (за исключением научных) иностранных государств, международных организаций, а также политических партий, других общественных и религиозных объединений, если в должностные обязанности  муниципального служащего входит взаимодействие с указанными организациями и объединениями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437347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437347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437347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669288"/>
              </p:ext>
            </p:extLst>
          </p:nvPr>
        </p:nvGraphicFramePr>
        <p:xfrm>
          <a:off x="5580112" y="908720"/>
          <a:ext cx="3384376" cy="668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</a:tblGrid>
              <a:tr h="4522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Получать разрешение представителя нанимателя на участие на безвозмездной основе в управлении некоммерческой организацией (кроме участия в управлении политической партией, органом профессионального союза, в том числе выборным органом первичной профсоюзной организации, созданной в органе местного самоуправления, участия в съезде (конференции) или общем собрании иной общественной организации, жилищного, жилищно-строительного, гаражного кооперативов, товарищества собственников недвижимости)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4522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Соблюдать Конституцию Российской Федерации, федеральные конституционные законы, федеральные законы, иные нормативные правовые акты субъектов Российской Федерации, устав муниципального образования и иные муниципальные правовые акты и обеспечивать их исполнение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452220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452220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452220"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452220">
                <a:tc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 flipH="1" flipV="1">
            <a:off x="3419873" y="1196752"/>
            <a:ext cx="504055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4860032" y="1088740"/>
            <a:ext cx="700776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3023828" y="2564904"/>
            <a:ext cx="792088" cy="720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162040" y="3429000"/>
            <a:ext cx="653876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6" idx="1"/>
          </p:cNvCxnSpPr>
          <p:nvPr/>
        </p:nvCxnSpPr>
        <p:spPr>
          <a:xfrm>
            <a:off x="5004048" y="3681028"/>
            <a:ext cx="576064" cy="5705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580337"/>
            <a:ext cx="2428967" cy="945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806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1B14AC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332657"/>
            <a:ext cx="79928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rgbClr val="1B14AC"/>
                </a:solidFill>
                <a:latin typeface="Arial Narrow" panose="020B0606020202030204" pitchFamily="34" charset="0"/>
              </a:rPr>
              <a:t>Условия  </a:t>
            </a:r>
            <a:r>
              <a:rPr lang="ru-RU" sz="2500" b="1" dirty="0" smtClean="0">
                <a:solidFill>
                  <a:srgbClr val="1B14AC"/>
                </a:solidFill>
                <a:latin typeface="Arial Narrow" panose="020B0606020202030204" pitchFamily="34" charset="0"/>
              </a:rPr>
              <a:t>выполнения</a:t>
            </a:r>
          </a:p>
          <a:p>
            <a:pPr algn="ctr"/>
            <a:r>
              <a:rPr lang="ru-RU" sz="2500" b="1" dirty="0" smtClean="0">
                <a:solidFill>
                  <a:srgbClr val="1B14AC"/>
                </a:solidFill>
                <a:latin typeface="Arial Narrow" panose="020B0606020202030204" pitchFamily="34" charset="0"/>
              </a:rPr>
              <a:t>муниципальным </a:t>
            </a:r>
            <a:r>
              <a:rPr lang="ru-RU" sz="2500" b="1" dirty="0">
                <a:solidFill>
                  <a:srgbClr val="1B14AC"/>
                </a:solidFill>
                <a:latin typeface="Arial Narrow" panose="020B0606020202030204" pitchFamily="34" charset="0"/>
              </a:rPr>
              <a:t>служащим иной оплачиваемой работы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412776"/>
            <a:ext cx="3096344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Выполнение </a:t>
            </a:r>
            <a:r>
              <a:rPr lang="ru-RU" dirty="0"/>
              <a:t>иной оплачиваемой работы во вне пределов рабочего (служебного) времени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80012" y="1412776"/>
            <a:ext cx="3636404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Предварительное уведомление представителя нанимателя</a:t>
            </a:r>
          </a:p>
          <a:p>
            <a:pPr algn="ctr"/>
            <a:r>
              <a:rPr lang="ru-RU" dirty="0"/>
              <a:t>(работодателя) о намерении выполнять иную оплачиваемую работу.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23628" y="2996952"/>
            <a:ext cx="691276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Отсутствие конфликта интересов при выполнении иной оплачиваемой работы.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55976" y="4221088"/>
            <a:ext cx="4320480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Выполнение требований, установленных статьями 14 и </a:t>
            </a:r>
            <a:r>
              <a:rPr lang="ru-RU" dirty="0" smtClean="0"/>
              <a:t>14.2 </a:t>
            </a:r>
            <a:r>
              <a:rPr lang="ru-RU" dirty="0"/>
              <a:t>Федерального закона № </a:t>
            </a:r>
            <a:r>
              <a:rPr lang="ru-RU" dirty="0" smtClean="0"/>
              <a:t>25-ФЗ - </a:t>
            </a:r>
            <a:r>
              <a:rPr lang="ru-RU" dirty="0"/>
              <a:t>не нарушать запреты и соблюдать требования к служебному поведению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4221088"/>
            <a:ext cx="3744416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Отражение доходов от иной оплачиваемой работы в справке о </a:t>
            </a:r>
            <a:r>
              <a:rPr lang="ru-RU" dirty="0" smtClean="0"/>
              <a:t>доходах, расходах</a:t>
            </a:r>
            <a:r>
              <a:rPr lang="ru-RU" dirty="0"/>
              <a:t>, об имуществе и обязательствах имущественного характера.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3203848" y="1194431"/>
            <a:ext cx="288032" cy="146337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436096" y="1124744"/>
            <a:ext cx="216024" cy="288032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283968" y="1194431"/>
            <a:ext cx="0" cy="1658505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51520" y="1052736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251520" y="980728"/>
            <a:ext cx="64807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251520" y="980728"/>
            <a:ext cx="0" cy="273630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8388424" y="980728"/>
            <a:ext cx="28803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8676456" y="980728"/>
            <a:ext cx="0" cy="288032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49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5536" y="1124744"/>
            <a:ext cx="8352928" cy="1169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332656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Предоставление сведений </a:t>
            </a:r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об адресах сайтов и (или) страниц сайтов в информационно-телекоммуникационной сети «Интернет»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124744"/>
            <a:ext cx="83529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В соответствии с законодательством (ст. 20.2 Федерального закона "О государственной гражданской службе Российской Федерации", ст. 15.1 ФЗ "О муниципальной службе в Российской Федерации") гражданский (муниципальный) служащий обязан сообщать сведения о всех адресах сайтов и (или) страниц сайтов в сети Интернет, на которых он размещал общедоступную информацию, а также данные, позволяющие их идентифицировать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420888"/>
            <a:ext cx="8352928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500" b="1" dirty="0">
                <a:latin typeface="Arial Narrow" panose="020B0606020202030204" pitchFamily="34" charset="0"/>
              </a:rPr>
              <a:t>под действие закона подпадает информация о </a:t>
            </a:r>
            <a:r>
              <a:rPr lang="ru-RU" sz="1500" b="1" dirty="0" smtClean="0">
                <a:latin typeface="Arial Narrow" panose="020B0606020202030204" pitchFamily="34" charset="0"/>
              </a:rPr>
              <a:t>созданных страницах </a:t>
            </a:r>
            <a:r>
              <a:rPr lang="ru-RU" sz="1500" b="1" dirty="0">
                <a:latin typeface="Arial Narrow" panose="020B0606020202030204" pitchFamily="34" charset="0"/>
              </a:rPr>
              <a:t>на сайтах знакомств, форумах, блогах, социальных сетях (Одноклассники, </a:t>
            </a:r>
            <a:r>
              <a:rPr lang="ru-RU" sz="1500" b="1" dirty="0" err="1" smtClean="0">
                <a:latin typeface="Arial Narrow" panose="020B0606020202030204" pitchFamily="34" charset="0"/>
              </a:rPr>
              <a:t>Вконтакте</a:t>
            </a:r>
            <a:r>
              <a:rPr lang="ru-RU" sz="1500" b="1" dirty="0" smtClean="0">
                <a:latin typeface="Arial Narrow" panose="020B0606020202030204" pitchFamily="34" charset="0"/>
              </a:rPr>
              <a:t>, Телеграмм </a:t>
            </a:r>
            <a:r>
              <a:rPr lang="ru-RU" sz="1500" b="1" dirty="0">
                <a:latin typeface="Arial Narrow" panose="020B0606020202030204" pitchFamily="34" charset="0"/>
              </a:rPr>
              <a:t>и др.), об аккаунтах (каналах) в </a:t>
            </a:r>
            <a:r>
              <a:rPr lang="ru-RU" sz="1500" b="1" dirty="0" err="1" smtClean="0">
                <a:latin typeface="Arial Narrow" panose="020B0606020202030204" pitchFamily="34" charset="0"/>
              </a:rPr>
              <a:t>Youtubе</a:t>
            </a:r>
            <a:r>
              <a:rPr lang="ru-RU" sz="1500" b="1" dirty="0" smtClean="0">
                <a:latin typeface="Arial Narrow" panose="020B0606020202030204" pitchFamily="34" charset="0"/>
              </a:rPr>
              <a:t>, </a:t>
            </a:r>
            <a:r>
              <a:rPr lang="ru-RU" sz="1500" b="1" dirty="0" err="1">
                <a:latin typeface="Arial Narrow" panose="020B0606020202030204" pitchFamily="34" charset="0"/>
              </a:rPr>
              <a:t>Google</a:t>
            </a:r>
            <a:r>
              <a:rPr lang="ru-RU" sz="1500" b="1" dirty="0">
                <a:latin typeface="Arial Narrow" panose="020B0606020202030204" pitchFamily="34" charset="0"/>
              </a:rPr>
              <a:t>, а также об иных страницах, позволяющих идентифицировать их содержание с личностью </a:t>
            </a:r>
            <a:r>
              <a:rPr lang="ru-RU" sz="1500" b="1" dirty="0" smtClean="0">
                <a:latin typeface="Arial Narrow" panose="020B0606020202030204" pitchFamily="34" charset="0"/>
              </a:rPr>
              <a:t>муниципального служащего</a:t>
            </a:r>
          </a:p>
          <a:p>
            <a:pPr algn="ctr"/>
            <a:endParaRPr lang="ru-RU" sz="1500" b="1" dirty="0">
              <a:latin typeface="Arial Narrow" panose="020B0606020202030204" pitchFamily="34" charset="0"/>
            </a:endParaRPr>
          </a:p>
          <a:p>
            <a:pPr algn="just"/>
            <a:r>
              <a:rPr lang="ru-RU" sz="1500" b="1" dirty="0" smtClean="0">
                <a:latin typeface="Arial Narrow" panose="020B0606020202030204" pitchFamily="34" charset="0"/>
              </a:rPr>
              <a:t> </a:t>
            </a:r>
            <a:r>
              <a:rPr lang="ru-RU" sz="1500" b="1" dirty="0">
                <a:latin typeface="Arial Narrow" panose="020B0606020202030204" pitchFamily="34" charset="0"/>
              </a:rPr>
              <a:t>Не подлежит сообщению работодателю информация о размещении соответствующих сведений на официальных сайтах гос. органов в связи с исполнением </a:t>
            </a:r>
            <a:r>
              <a:rPr lang="ru-RU" sz="1500" b="1" dirty="0" smtClean="0">
                <a:latin typeface="Arial Narrow" panose="020B0606020202030204" pitchFamily="34" charset="0"/>
              </a:rPr>
              <a:t>служащими </a:t>
            </a:r>
            <a:r>
              <a:rPr lang="ru-RU" sz="1500" b="1" dirty="0">
                <a:latin typeface="Arial Narrow" panose="020B0606020202030204" pitchFamily="34" charset="0"/>
              </a:rPr>
              <a:t>профессиональной деятельности</a:t>
            </a:r>
            <a:r>
              <a:rPr lang="ru-RU" sz="1500" b="1" dirty="0" smtClean="0">
                <a:latin typeface="Arial Narrow" panose="020B0606020202030204" pitchFamily="34" charset="0"/>
              </a:rPr>
              <a:t>.</a:t>
            </a:r>
            <a:endParaRPr lang="ru-RU" sz="1500" b="1" dirty="0"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4581128"/>
            <a:ext cx="835292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500" b="1" dirty="0"/>
              <a:t>Адреса электронной почты, сервисов </a:t>
            </a:r>
            <a:r>
              <a:rPr lang="ru-RU" sz="1500" b="1" dirty="0" smtClean="0"/>
              <a:t>мгновенных сообщений </a:t>
            </a:r>
            <a:r>
              <a:rPr lang="ru-RU" sz="1500" b="1" dirty="0"/>
              <a:t>(например, </a:t>
            </a:r>
            <a:r>
              <a:rPr lang="ru-RU" sz="1500" b="1" dirty="0" smtClean="0"/>
              <a:t> </a:t>
            </a:r>
            <a:r>
              <a:rPr lang="ru-RU" sz="1500" b="1" dirty="0" err="1"/>
              <a:t>WhatsApp</a:t>
            </a:r>
            <a:r>
              <a:rPr lang="ru-RU" sz="1500" b="1" dirty="0"/>
              <a:t>, </a:t>
            </a:r>
            <a:r>
              <a:rPr lang="ru-RU" sz="1500" b="1" dirty="0" err="1" smtClean="0"/>
              <a:t>Viber</a:t>
            </a:r>
            <a:r>
              <a:rPr lang="ru-RU" sz="1500" b="1" dirty="0" smtClean="0"/>
              <a:t>, </a:t>
            </a:r>
            <a:r>
              <a:rPr lang="ru-RU" sz="1500" b="1" dirty="0" err="1" smtClean="0"/>
              <a:t>Skype</a:t>
            </a:r>
            <a:r>
              <a:rPr lang="ru-RU" sz="1500" b="1" dirty="0"/>
              <a:t>), а также сайтов, связанных </a:t>
            </a:r>
            <a:r>
              <a:rPr lang="ru-RU" sz="1500" b="1" dirty="0" smtClean="0"/>
              <a:t>с приобретением </a:t>
            </a:r>
            <a:r>
              <a:rPr lang="ru-RU" sz="1500" b="1" dirty="0"/>
              <a:t>товаров и услуг, </a:t>
            </a:r>
            <a:r>
              <a:rPr lang="ru-RU" sz="1500" b="1" u="sng" dirty="0"/>
              <a:t>не </a:t>
            </a:r>
            <a:r>
              <a:rPr lang="ru-RU" sz="1500" b="1" u="sng" dirty="0" smtClean="0"/>
              <a:t>указываются </a:t>
            </a:r>
            <a:r>
              <a:rPr lang="ru-RU" sz="1500" b="1" dirty="0" smtClean="0"/>
              <a:t>при </a:t>
            </a:r>
            <a:r>
              <a:rPr lang="ru-RU" sz="1500" b="1" dirty="0"/>
              <a:t>заполнении формы.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7048" y="5733256"/>
            <a:ext cx="84099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!!!  не </a:t>
            </a:r>
            <a:r>
              <a:rPr lang="ru-RU" b="1" dirty="0">
                <a:solidFill>
                  <a:srgbClr val="FF0000"/>
                </a:solidFill>
              </a:rPr>
              <a:t>позднее 1 апреля </a:t>
            </a:r>
            <a:r>
              <a:rPr lang="ru-RU" b="1" dirty="0" smtClean="0">
                <a:solidFill>
                  <a:srgbClr val="FF0000"/>
                </a:solidFill>
              </a:rPr>
              <a:t>года, следующего </a:t>
            </a:r>
            <a:r>
              <a:rPr lang="ru-RU" b="1" dirty="0">
                <a:solidFill>
                  <a:srgbClr val="FF0000"/>
                </a:solidFill>
              </a:rPr>
              <a:t>за </a:t>
            </a:r>
            <a:r>
              <a:rPr lang="ru-RU" b="1" dirty="0" smtClean="0">
                <a:solidFill>
                  <a:srgbClr val="FF0000"/>
                </a:solidFill>
              </a:rPr>
              <a:t>отчетным. При поступлении на службу – сведения предоставляются за три календарных </a:t>
            </a:r>
            <a:r>
              <a:rPr lang="ru-RU" b="1" dirty="0">
                <a:solidFill>
                  <a:srgbClr val="FF0000"/>
                </a:solidFill>
              </a:rPr>
              <a:t>года, предшествующих году поступления на </a:t>
            </a:r>
            <a:r>
              <a:rPr lang="ru-RU" b="1" dirty="0" smtClean="0">
                <a:solidFill>
                  <a:srgbClr val="FF0000"/>
                </a:solidFill>
              </a:rPr>
              <a:t>службу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80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7" y="273050"/>
            <a:ext cx="1224137" cy="707678"/>
          </a:xfrm>
        </p:spPr>
        <p:txBody>
          <a:bodyPr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273050"/>
            <a:ext cx="5400600" cy="63963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- Подаются муниципальными служащими, вошедшими в перечень </a:t>
            </a:r>
            <a:r>
              <a:rPr lang="ru-RU" sz="1900" b="1" dirty="0" err="1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коррупционно</a:t>
            </a: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-опасных должностей, утвержденный муниципальным органом; </a:t>
            </a:r>
          </a:p>
          <a:p>
            <a:pPr marL="0" indent="0" algn="just">
              <a:buNone/>
            </a:pP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- Подаются в срок до 30 апреля,  а уточняющие сведения  до 31 мая;</a:t>
            </a:r>
          </a:p>
          <a:p>
            <a:pPr marL="0" indent="0" algn="just">
              <a:buNone/>
            </a:pP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- При </a:t>
            </a:r>
            <a:r>
              <a:rPr lang="ru-RU" sz="19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невозможности по </a:t>
            </a: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объективным причинам </a:t>
            </a:r>
            <a:r>
              <a:rPr lang="ru-RU" sz="19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представить сведения о доходах </a:t>
            </a: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своей </a:t>
            </a:r>
            <a:r>
              <a:rPr lang="ru-RU" sz="19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супруги (супруга), своих </a:t>
            </a: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несовершеннолетних </a:t>
            </a:r>
            <a:r>
              <a:rPr lang="ru-RU" sz="19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детей служащему </a:t>
            </a: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 следует </a:t>
            </a:r>
            <a:r>
              <a:rPr lang="ru-RU" sz="19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обратиться с заявлением </a:t>
            </a: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в </a:t>
            </a:r>
            <a:r>
              <a:rPr lang="ru-RU" sz="19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комиссию по соблюдению </a:t>
            </a: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требований  к </a:t>
            </a:r>
            <a:r>
              <a:rPr lang="ru-RU" sz="19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служебному поведению и урегулированию </a:t>
            </a: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 конфликта </a:t>
            </a:r>
            <a:r>
              <a:rPr lang="ru-RU" sz="19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интересов; </a:t>
            </a: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                                                                   - Заявление </a:t>
            </a:r>
            <a:r>
              <a:rPr lang="ru-RU" sz="19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должно быть </a:t>
            </a: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направлено до </a:t>
            </a:r>
            <a:r>
              <a:rPr lang="ru-RU" sz="19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истечения срока, установленного для </a:t>
            </a: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представления </a:t>
            </a:r>
            <a:r>
              <a:rPr lang="ru-RU" sz="19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служащим сведений о доходах, </a:t>
            </a: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то </a:t>
            </a:r>
            <a:r>
              <a:rPr lang="ru-RU" sz="19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есть до 30 </a:t>
            </a: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апреля; </a:t>
            </a:r>
          </a:p>
          <a:p>
            <a:pPr marL="0" indent="0">
              <a:buNone/>
            </a:pP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- </a:t>
            </a:r>
            <a:r>
              <a:rPr lang="ru-RU" sz="19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П</a:t>
            </a: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ри заполнении руководствоваться Методическими рекомендациями Минтруда (выпускаются ежегодно);                                                                             - Справка заполняется </a:t>
            </a:r>
            <a:r>
              <a:rPr lang="ru-RU" sz="1900" b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в </a:t>
            </a: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СПО </a:t>
            </a: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Справки </a:t>
            </a:r>
            <a:r>
              <a:rPr lang="ru-RU" sz="1900" b="1" dirty="0" smtClean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БК </a:t>
            </a:r>
            <a:endParaRPr lang="ru-RU" sz="1900" b="1" dirty="0">
              <a:solidFill>
                <a:schemeClr val="bg2">
                  <a:lumMod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1" y="2924944"/>
            <a:ext cx="2808313" cy="27363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3578786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924944"/>
            <a:ext cx="347128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023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503</TotalTime>
  <Words>2071</Words>
  <Application>Microsoft Office PowerPoint</Application>
  <PresentationFormat>Экран (4:3)</PresentationFormat>
  <Paragraphs>137</Paragraphs>
  <Slides>18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      Семинар на тему:  «Стандарт  антикоррупционного поведения  муниципального служащего»   </vt:lpstr>
      <vt:lpstr>Основные понятия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ЗАПРЕТ НА ПОДАРКИ</vt:lpstr>
      <vt:lpstr>ЗАПРЕТ ЗАНИМАТЬСЯ ПРЕДПРИНИМАТЕЛЬСКОЙ ДЕЯТЕЛЬНОСТЬЮ</vt:lpstr>
      <vt:lpstr>Презентация PowerPoint</vt:lpstr>
      <vt:lpstr>Презентация PowerPoint</vt:lpstr>
      <vt:lpstr>ВНИМАНИЕ !!! </vt:lpstr>
      <vt:lpstr>ВНИМАНИЕ !!!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Семинар на тему:  «Стандарт  антикоррупционного поведения  муниципального служащего»   </dc:title>
  <dc:creator>Комлева ЕГ</dc:creator>
  <cp:lastModifiedBy>Шараха АА</cp:lastModifiedBy>
  <cp:revision>43</cp:revision>
  <dcterms:created xsi:type="dcterms:W3CDTF">2024-07-02T07:21:57Z</dcterms:created>
  <dcterms:modified xsi:type="dcterms:W3CDTF">2024-07-09T08:56:57Z</dcterms:modified>
</cp:coreProperties>
</file>